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32918400" cy="19202400"/>
  <p:notesSz cx="6858000" cy="9144000"/>
  <p:defaultTextStyle>
    <a:defPPr>
      <a:defRPr lang="en-US"/>
    </a:defPPr>
    <a:lvl1pPr marL="0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1pPr>
    <a:lvl2pPr marL="1250899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2pPr>
    <a:lvl3pPr marL="2501798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3pPr>
    <a:lvl4pPr marL="3752698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4pPr>
    <a:lvl5pPr marL="5003597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5pPr>
    <a:lvl6pPr marL="6254496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6pPr>
    <a:lvl7pPr marL="7505395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7pPr>
    <a:lvl8pPr marL="8756294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8pPr>
    <a:lvl9pPr marL="10007194" algn="l" defTabSz="2501798" rtl="0" eaLnBrk="1" latinLnBrk="0" hangingPunct="1">
      <a:defRPr sz="49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7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64316-03BB-CE5F-529A-9237EEE2E131}" v="78" dt="2022-09-15T19:33:53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6"/>
  </p:normalViewPr>
  <p:slideViewPr>
    <p:cSldViewPr snapToGrid="0">
      <p:cViewPr varScale="1">
        <p:scale>
          <a:sx n="41" d="100"/>
          <a:sy n="41" d="100"/>
        </p:scale>
        <p:origin x="90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cia Adams" userId="S::tadams@ovationfertility.com::6fdd9f15-e4f2-494c-8168-ed6d0e771e96" providerId="AD" clId="Web-{23D64316-03BB-CE5F-529A-9237EEE2E131}"/>
    <pc:docChg chg="modSld">
      <pc:chgData name="Tricia Adams" userId="S::tadams@ovationfertility.com::6fdd9f15-e4f2-494c-8168-ed6d0e771e96" providerId="AD" clId="Web-{23D64316-03BB-CE5F-529A-9237EEE2E131}" dt="2022-09-15T19:33:53.876" v="77" actId="14100"/>
      <pc:docMkLst>
        <pc:docMk/>
      </pc:docMkLst>
      <pc:sldChg chg="modSp">
        <pc:chgData name="Tricia Adams" userId="S::tadams@ovationfertility.com::6fdd9f15-e4f2-494c-8168-ed6d0e771e96" providerId="AD" clId="Web-{23D64316-03BB-CE5F-529A-9237EEE2E131}" dt="2022-09-15T19:33:53.876" v="77" actId="14100"/>
        <pc:sldMkLst>
          <pc:docMk/>
          <pc:sldMk cId="2223397771" sldId="256"/>
        </pc:sldMkLst>
        <pc:spChg chg="mod">
          <ac:chgData name="Tricia Adams" userId="S::tadams@ovationfertility.com::6fdd9f15-e4f2-494c-8168-ed6d0e771e96" providerId="AD" clId="Web-{23D64316-03BB-CE5F-529A-9237EEE2E131}" dt="2022-09-15T19:33:53.876" v="77" actId="14100"/>
          <ac:spMkLst>
            <pc:docMk/>
            <pc:sldMk cId="2223397771" sldId="256"/>
            <ac:spMk id="16" creationId="{0BA8A4AD-24B2-8748-B9EE-B28A400DCB82}"/>
          </ac:spMkLst>
        </pc:spChg>
        <pc:spChg chg="mod">
          <ac:chgData name="Tricia Adams" userId="S::tadams@ovationfertility.com::6fdd9f15-e4f2-494c-8168-ed6d0e771e96" providerId="AD" clId="Web-{23D64316-03BB-CE5F-529A-9237EEE2E131}" dt="2022-09-15T19:33:33.141" v="73" actId="14100"/>
          <ac:spMkLst>
            <pc:docMk/>
            <pc:sldMk cId="2223397771" sldId="256"/>
            <ac:spMk id="17" creationId="{406CEF37-F54F-CE49-AC7A-40B76D703E6F}"/>
          </ac:spMkLst>
        </pc:spChg>
        <pc:spChg chg="mod">
          <ac:chgData name="Tricia Adams" userId="S::tadams@ovationfertility.com::6fdd9f15-e4f2-494c-8168-ed6d0e771e96" providerId="AD" clId="Web-{23D64316-03BB-CE5F-529A-9237EEE2E131}" dt="2022-09-15T19:33:44.891" v="76" actId="1076"/>
          <ac:spMkLst>
            <pc:docMk/>
            <pc:sldMk cId="2223397771" sldId="256"/>
            <ac:spMk id="18" creationId="{6BAE23A8-66DE-6F4C-9EC7-4E12C1D881D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3142616"/>
            <a:ext cx="24688800" cy="6685280"/>
          </a:xfrm>
        </p:spPr>
        <p:txBody>
          <a:bodyPr anchor="b"/>
          <a:lstStyle>
            <a:lvl1pPr algn="ctr"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0085706"/>
            <a:ext cx="24688800" cy="4636134"/>
          </a:xfrm>
        </p:spPr>
        <p:txBody>
          <a:bodyPr/>
          <a:lstStyle>
            <a:lvl1pPr marL="0" indent="0" algn="ctr">
              <a:buNone/>
              <a:defRPr sz="6480"/>
            </a:lvl1pPr>
            <a:lvl2pPr marL="1234440" indent="0" algn="ctr">
              <a:buNone/>
              <a:defRPr sz="5400"/>
            </a:lvl2pPr>
            <a:lvl3pPr marL="2468880" indent="0" algn="ctr">
              <a:buNone/>
              <a:defRPr sz="4860"/>
            </a:lvl3pPr>
            <a:lvl4pPr marL="3703320" indent="0" algn="ctr">
              <a:buNone/>
              <a:defRPr sz="4320"/>
            </a:lvl4pPr>
            <a:lvl5pPr marL="4937760" indent="0" algn="ctr">
              <a:buNone/>
              <a:defRPr sz="4320"/>
            </a:lvl5pPr>
            <a:lvl6pPr marL="6172200" indent="0" algn="ctr">
              <a:buNone/>
              <a:defRPr sz="4320"/>
            </a:lvl6pPr>
            <a:lvl7pPr marL="7406640" indent="0" algn="ctr">
              <a:buNone/>
              <a:defRPr sz="4320"/>
            </a:lvl7pPr>
            <a:lvl8pPr marL="8641080" indent="0" algn="ctr">
              <a:buNone/>
              <a:defRPr sz="4320"/>
            </a:lvl8pPr>
            <a:lvl9pPr marL="9875520" indent="0" algn="ctr">
              <a:buNone/>
              <a:defRPr sz="4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8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0" y="1022350"/>
            <a:ext cx="7098030" cy="162731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0" y="1022350"/>
            <a:ext cx="20882610" cy="1627314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5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5" y="4787268"/>
            <a:ext cx="28392120" cy="7987664"/>
          </a:xfrm>
        </p:spPr>
        <p:txBody>
          <a:bodyPr anchor="b"/>
          <a:lstStyle>
            <a:lvl1pPr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5" y="12850498"/>
            <a:ext cx="28392120" cy="4200524"/>
          </a:xfrm>
        </p:spPr>
        <p:txBody>
          <a:bodyPr/>
          <a:lstStyle>
            <a:lvl1pPr marL="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8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111750"/>
            <a:ext cx="13990320" cy="121837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111750"/>
            <a:ext cx="13990320" cy="121837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1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022352"/>
            <a:ext cx="28392120" cy="37115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29" y="4707256"/>
            <a:ext cx="13926025" cy="2306954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29" y="7014210"/>
            <a:ext cx="13926025" cy="103168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0" y="4707256"/>
            <a:ext cx="13994608" cy="2306954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0" y="7014210"/>
            <a:ext cx="13994608" cy="103168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9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280160"/>
            <a:ext cx="10617040" cy="448056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2764791"/>
            <a:ext cx="16664940" cy="13646150"/>
          </a:xfrm>
        </p:spPr>
        <p:txBody>
          <a:bodyPr/>
          <a:lstStyle>
            <a:lvl1pPr>
              <a:defRPr sz="8640"/>
            </a:lvl1pPr>
            <a:lvl2pPr>
              <a:defRPr sz="7560"/>
            </a:lvl2pPr>
            <a:lvl3pPr>
              <a:defRPr sz="648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5760720"/>
            <a:ext cx="10617040" cy="10672446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8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280160"/>
            <a:ext cx="10617040" cy="448056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2764791"/>
            <a:ext cx="16664940" cy="13646150"/>
          </a:xfrm>
        </p:spPr>
        <p:txBody>
          <a:bodyPr anchor="t"/>
          <a:lstStyle>
            <a:lvl1pPr marL="0" indent="0">
              <a:buNone/>
              <a:defRPr sz="8640"/>
            </a:lvl1pPr>
            <a:lvl2pPr marL="1234440" indent="0">
              <a:buNone/>
              <a:defRPr sz="7560"/>
            </a:lvl2pPr>
            <a:lvl3pPr marL="2468880" indent="0">
              <a:buNone/>
              <a:defRPr sz="6480"/>
            </a:lvl3pPr>
            <a:lvl4pPr marL="3703320" indent="0">
              <a:buNone/>
              <a:defRPr sz="5400"/>
            </a:lvl4pPr>
            <a:lvl5pPr marL="4937760" indent="0">
              <a:buNone/>
              <a:defRPr sz="5400"/>
            </a:lvl5pPr>
            <a:lvl6pPr marL="6172200" indent="0">
              <a:buNone/>
              <a:defRPr sz="5400"/>
            </a:lvl6pPr>
            <a:lvl7pPr marL="7406640" indent="0">
              <a:buNone/>
              <a:defRPr sz="5400"/>
            </a:lvl7pPr>
            <a:lvl8pPr marL="8641080" indent="0">
              <a:buNone/>
              <a:defRPr sz="5400"/>
            </a:lvl8pPr>
            <a:lvl9pPr marL="9875520" indent="0">
              <a:buNone/>
              <a:defRPr sz="5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5760720"/>
            <a:ext cx="10617040" cy="10672446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9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022352"/>
            <a:ext cx="28392120" cy="3711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111750"/>
            <a:ext cx="28392120" cy="12183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17797781"/>
            <a:ext cx="740664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30B22-2C6E-4C46-8839-C146271E7A6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17797781"/>
            <a:ext cx="1110996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17797781"/>
            <a:ext cx="740664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558FF-6D6E-4A43-B65F-BC38A0136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68880" rtl="0" eaLnBrk="1" latinLnBrk="0" hangingPunct="1">
        <a:lnSpc>
          <a:spcPct val="90000"/>
        </a:lnSpc>
        <a:spcBef>
          <a:spcPct val="0"/>
        </a:spcBef>
        <a:buNone/>
        <a:defRPr sz="11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7220" indent="-617220" algn="l" defTabSz="246888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8516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0861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555498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AB4841-0FC6-C448-9B07-EEF1851CCEB8}"/>
              </a:ext>
            </a:extLst>
          </p:cNvPr>
          <p:cNvSpPr/>
          <p:nvPr/>
        </p:nvSpPr>
        <p:spPr>
          <a:xfrm>
            <a:off x="0" y="0"/>
            <a:ext cx="32918400" cy="30585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FD107-CC54-0E4B-86A7-3A7838ADDCC8}"/>
              </a:ext>
            </a:extLst>
          </p:cNvPr>
          <p:cNvSpPr txBox="1"/>
          <p:nvPr/>
        </p:nvSpPr>
        <p:spPr>
          <a:xfrm>
            <a:off x="2240435" y="557550"/>
            <a:ext cx="2849538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tx2"/>
                </a:solidFill>
                <a:latin typeface="Arial"/>
                <a:cs typeface="Arial"/>
              </a:rPr>
              <a:t>COMPARISON OF IMPLANTATION AND PLOIDY RATES OF DAY 5 AND DAY 6 BIOPSIED EMBRYOS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F760F-8AE7-3F4D-889B-8E2A43B63491}"/>
              </a:ext>
            </a:extLst>
          </p:cNvPr>
          <p:cNvSpPr txBox="1"/>
          <p:nvPr/>
        </p:nvSpPr>
        <p:spPr>
          <a:xfrm>
            <a:off x="1680519" y="3440514"/>
            <a:ext cx="29724391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chemeClr val="accent4"/>
                </a:solidFill>
                <a:latin typeface="Arial"/>
                <a:cs typeface="Arial"/>
              </a:rPr>
              <a:t>Adams, T.L., Markle, M.L., Leisinger, C.A.</a:t>
            </a:r>
            <a:r>
              <a:rPr lang="en-US" sz="3000" b="1" baseline="30000">
                <a:solidFill>
                  <a:schemeClr val="accent4"/>
                </a:solidFill>
                <a:latin typeface="Arial"/>
                <a:cs typeface="Arial"/>
              </a:rPr>
              <a:t>                      </a:t>
            </a:r>
            <a:r>
              <a:rPr lang="en-US" sz="3000" b="1">
                <a:solidFill>
                  <a:schemeClr val="accent4"/>
                </a:solidFill>
                <a:latin typeface="Arial"/>
                <a:cs typeface="Arial"/>
              </a:rPr>
              <a:t>Ovation Fertility, </a:t>
            </a:r>
            <a:r>
              <a:rPr lang="en-US" sz="3000" b="1" baseline="30000">
                <a:solidFill>
                  <a:schemeClr val="accent4"/>
                </a:solidFill>
                <a:latin typeface="Arial"/>
                <a:cs typeface="Arial"/>
              </a:rPr>
              <a:t> </a:t>
            </a:r>
            <a:r>
              <a:rPr lang="en-US" sz="3000" b="1">
                <a:solidFill>
                  <a:schemeClr val="accent4"/>
                </a:solidFill>
                <a:latin typeface="Arial"/>
                <a:cs typeface="Arial"/>
              </a:rPr>
              <a:t>Baton Rouge, LA</a:t>
            </a:r>
            <a:endParaRPr lang="en-US" sz="3000" b="1">
              <a:solidFill>
                <a:schemeClr val="accent4"/>
              </a:solidFill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E2DEAA-2FDC-8241-98AB-AB2BAAC8A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018" y="3484298"/>
            <a:ext cx="466429" cy="466429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BA8A4AD-24B2-8748-B9EE-B28A400DCB82}"/>
              </a:ext>
            </a:extLst>
          </p:cNvPr>
          <p:cNvSpPr txBox="1">
            <a:spLocks/>
          </p:cNvSpPr>
          <p:nvPr/>
        </p:nvSpPr>
        <p:spPr>
          <a:xfrm>
            <a:off x="1107518" y="4423138"/>
            <a:ext cx="7023184" cy="7681821"/>
          </a:xfrm>
          <a:prstGeom prst="roundRect">
            <a:avLst>
              <a:gd name="adj" fmla="val 14414"/>
            </a:avLst>
          </a:prstGeom>
          <a:solidFill>
            <a:schemeClr val="accent4"/>
          </a:solidFill>
          <a:ln>
            <a:noFill/>
          </a:ln>
        </p:spPr>
        <p:txBody>
          <a:bodyPr lIns="91440" tIns="45720" rIns="91440" bIns="45720" anchor="ctr">
            <a:no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2800" dirty="0">
                <a:latin typeface="Arial"/>
                <a:cs typeface="Arial"/>
              </a:rPr>
              <a:t>Day 5 and Day 6 biopsied embryos were evaluated to compare implantation rates (IR) and ploidy rates (P-Rt) to provide support for embryo selection. Previous studies have been inconclusive when comparing superiority of Day 5 or Day 6 embryos for transfer. Reports have indicated that Day 5 embryos yield higher pregnancy rates, while others reported no statistical significance in success of Day 5 over Day 6 embryos. Day 6 embryos have been associated with increased aneuploidy rates. Notably, these </a:t>
            </a:r>
            <a:r>
              <a:rPr lang="en-US" sz="2800" dirty="0">
                <a:latin typeface="Arial"/>
                <a:ea typeface="+mn-lt"/>
                <a:cs typeface="+mn-lt"/>
              </a:rPr>
              <a:t>effects were no longer present when euploid embryos were used for transfer. </a:t>
            </a:r>
            <a:endParaRPr lang="en-US" sz="2800">
              <a:solidFill>
                <a:srgbClr val="000000"/>
              </a:solidFill>
              <a:latin typeface="Arial"/>
              <a:ea typeface="Times New Roman" charset="0"/>
              <a:cs typeface="Calibri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889A35F-A7D7-B34E-81B8-01A0B9B35319}"/>
              </a:ext>
            </a:extLst>
          </p:cNvPr>
          <p:cNvSpPr txBox="1">
            <a:spLocks/>
          </p:cNvSpPr>
          <p:nvPr/>
        </p:nvSpPr>
        <p:spPr>
          <a:xfrm>
            <a:off x="2375632" y="3711034"/>
            <a:ext cx="4486309" cy="9129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lIns="91440" tIns="45720" rIns="91440" bIns="45720" anchor="ctr"/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400" b="1">
                <a:solidFill>
                  <a:schemeClr val="bg1"/>
                </a:solidFill>
                <a:latin typeface="Arial"/>
                <a:cs typeface="Arial"/>
              </a:rPr>
              <a:t>Objective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406CEF37-F54F-CE49-AC7A-40B76D703E6F}"/>
              </a:ext>
            </a:extLst>
          </p:cNvPr>
          <p:cNvSpPr txBox="1">
            <a:spLocks/>
          </p:cNvSpPr>
          <p:nvPr/>
        </p:nvSpPr>
        <p:spPr>
          <a:xfrm>
            <a:off x="1107038" y="13229934"/>
            <a:ext cx="7033611" cy="5422854"/>
          </a:xfrm>
          <a:prstGeom prst="roundRect">
            <a:avLst>
              <a:gd name="adj" fmla="val 14414"/>
            </a:avLst>
          </a:prstGeom>
          <a:solidFill>
            <a:schemeClr val="accent4"/>
          </a:solidFill>
          <a:ln>
            <a:noFill/>
          </a:ln>
        </p:spPr>
        <p:txBody>
          <a:bodyPr lIns="91440" tIns="45720" rIns="91440" bIns="45720" anchor="ctr">
            <a:no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457200">
              <a:spcBef>
                <a:spcPts val="2700"/>
              </a:spcBef>
            </a:pPr>
            <a:r>
              <a:rPr lang="en-US" sz="2800" dirty="0">
                <a:latin typeface="Arial"/>
                <a:cs typeface="Arial"/>
              </a:rPr>
              <a:t>Transfer of euploid Day 5 embryos significantly increased IR compared to euploid Day 6 embryos. </a:t>
            </a:r>
          </a:p>
          <a:p>
            <a:pPr marL="685800" lvl="1" indent="-457200">
              <a:spcBef>
                <a:spcPts val="2700"/>
              </a:spcBef>
            </a:pPr>
            <a:r>
              <a:rPr lang="en-US" sz="2800" dirty="0">
                <a:latin typeface="Arial"/>
                <a:cs typeface="Arial"/>
              </a:rPr>
              <a:t>The IR of Day 5 embryos was 62% compared to 40% for Day 6 embryos (p=0.0026). </a:t>
            </a:r>
          </a:p>
          <a:p>
            <a:pPr marL="685800" lvl="1" indent="-457200">
              <a:spcBef>
                <a:spcPts val="2700"/>
              </a:spcBef>
            </a:pPr>
            <a:r>
              <a:rPr lang="en-US" sz="2800" dirty="0">
                <a:latin typeface="Arial"/>
                <a:cs typeface="Arial"/>
              </a:rPr>
              <a:t>No significant difference was observed in P-Rt between Day 5 or Day 6 biopsied embryos (p=0.082). </a:t>
            </a:r>
            <a:endParaRPr lang="en-US" sz="2600" dirty="0">
              <a:solidFill>
                <a:schemeClr val="tx2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BAE23A8-66DE-6F4C-9EC7-4E12C1D881D8}"/>
              </a:ext>
            </a:extLst>
          </p:cNvPr>
          <p:cNvSpPr txBox="1">
            <a:spLocks/>
          </p:cNvSpPr>
          <p:nvPr/>
        </p:nvSpPr>
        <p:spPr>
          <a:xfrm>
            <a:off x="2379276" y="12541880"/>
            <a:ext cx="4486309" cy="9129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lIns="91440" tIns="45720" rIns="91440" bIns="45720" anchor="ctr"/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400" b="1">
                <a:solidFill>
                  <a:schemeClr val="bg1"/>
                </a:solidFill>
                <a:latin typeface="Arial"/>
                <a:cs typeface="Arial"/>
              </a:rPr>
              <a:t>Results</a:t>
            </a:r>
            <a:endParaRPr lang="en-US" sz="3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C38D962C-A6A0-6F41-A4AD-F4A053315736}"/>
              </a:ext>
            </a:extLst>
          </p:cNvPr>
          <p:cNvSpPr txBox="1">
            <a:spLocks/>
          </p:cNvSpPr>
          <p:nvPr/>
        </p:nvSpPr>
        <p:spPr>
          <a:xfrm>
            <a:off x="9497170" y="5066519"/>
            <a:ext cx="22236924" cy="3818118"/>
          </a:xfrm>
          <a:prstGeom prst="roundRect">
            <a:avLst>
              <a:gd name="adj" fmla="val 14414"/>
            </a:avLst>
          </a:prstGeom>
          <a:solidFill>
            <a:schemeClr val="accent4"/>
          </a:solidFill>
          <a:ln>
            <a:noFill/>
          </a:ln>
        </p:spPr>
        <p:txBody>
          <a:bodyPr lIns="91440" tIns="45720" rIns="91440" bIns="45720" anchor="ctr">
            <a:no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2800" dirty="0">
                <a:latin typeface="Arial"/>
                <a:cs typeface="Arial"/>
              </a:rPr>
              <a:t>Retrospective analysis of IR of 224 transferred euploid embryos and P-Rt of 1431 embryos from two IVF labs in the United States between 2019-2021. Embryos were subjected to preimplantation genetic testing (PGT) on Day 5 or Day 6 followed by vitrification. Implantation rate was defined as the presence of an intrauterine implantation sac with the detection of a fetal heartbeat on ultrasound. The following categories were included in analysis of P-Rt: Normal (euploid), Abnormal (aneuploid), Low-Mosaic (LM), and High-Mosaic (HM). </a:t>
            </a:r>
            <a:r>
              <a:rPr lang="en-US" sz="2800">
                <a:latin typeface="Arial"/>
                <a:cs typeface="Arial"/>
              </a:rPr>
              <a:t>Trophectoderm biopsies of Day 5 and Day 6 embryos were evaluated by NextGen Sequencing at the same genetics laboratory (Ovation Genetics, Nashville, TN). </a:t>
            </a:r>
            <a:r>
              <a:rPr lang="en-US" sz="2800" dirty="0">
                <a:latin typeface="Arial"/>
                <a:cs typeface="Arial"/>
              </a:rPr>
              <a:t>Euploid embryos were transferred in subsequent frozen embryo transfer (FET) cycles and monitored by clinical ultrasound. Chi-square statistical analysis was performed to identify potential differences (p&lt;0.05).</a:t>
            </a:r>
            <a:endParaRPr lang="en-US" sz="2800" dirty="0">
              <a:solidFill>
                <a:schemeClr val="tx2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F1A83A6-2C9D-F24B-8699-A0A7CC8BFCF8}"/>
              </a:ext>
            </a:extLst>
          </p:cNvPr>
          <p:cNvSpPr txBox="1">
            <a:spLocks/>
          </p:cNvSpPr>
          <p:nvPr/>
        </p:nvSpPr>
        <p:spPr>
          <a:xfrm>
            <a:off x="17939339" y="4506496"/>
            <a:ext cx="4486309" cy="9129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lIns="91440" tIns="45720" rIns="91440" bIns="45720" anchor="ctr"/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400" b="1">
                <a:solidFill>
                  <a:schemeClr val="bg1"/>
                </a:solidFill>
                <a:latin typeface="Arial"/>
                <a:cs typeface="Arial"/>
              </a:rPr>
              <a:t>Materials and Methods</a:t>
            </a:r>
            <a:endParaRPr lang="en-IN" sz="3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949C1B9-C9D0-404F-9BD9-05A6190DC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652399"/>
              </p:ext>
            </p:extLst>
          </p:nvPr>
        </p:nvGraphicFramePr>
        <p:xfrm>
          <a:off x="9531790" y="11032215"/>
          <a:ext cx="9662980" cy="3062238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93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596">
                  <a:extLst>
                    <a:ext uri="{9D8B030D-6E8A-4147-A177-3AD203B41FA5}">
                      <a16:colId xmlns:a16="http://schemas.microsoft.com/office/drawing/2014/main" val="825603530"/>
                    </a:ext>
                  </a:extLst>
                </a:gridCol>
                <a:gridCol w="1932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2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25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0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/>
                          <a:cs typeface="Arial"/>
                        </a:rPr>
                        <a:t>   Embryo Day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Clinical Pregnancy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Not Pregnant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IR Rate (%)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7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/>
                          <a:cs typeface="Arial"/>
                        </a:rPr>
                        <a:t>   Day 5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aseline="0">
                          <a:solidFill>
                            <a:schemeClr val="tx2"/>
                          </a:solidFill>
                          <a:latin typeface="Arial"/>
                        </a:rPr>
                        <a:t>50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aseline="0">
                          <a:solidFill>
                            <a:schemeClr val="tx2"/>
                          </a:solidFill>
                          <a:latin typeface="Arial"/>
                        </a:rPr>
                        <a:t>31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81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62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7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/>
                          <a:cs typeface="Arial"/>
                        </a:rPr>
                        <a:t>   Day 6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aseline="0">
                          <a:solidFill>
                            <a:schemeClr val="tx2"/>
                          </a:solidFill>
                          <a:latin typeface="Arial"/>
                        </a:rPr>
                        <a:t>57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86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143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40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546E2502-9AE6-7144-9ECB-4830E7B43393}"/>
              </a:ext>
            </a:extLst>
          </p:cNvPr>
          <p:cNvSpPr txBox="1"/>
          <p:nvPr/>
        </p:nvSpPr>
        <p:spPr>
          <a:xfrm>
            <a:off x="9507332" y="14191365"/>
            <a:ext cx="5694400" cy="40011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latin typeface="Arial"/>
                <a:ea typeface="Times New Roman" charset="0"/>
                <a:cs typeface="Arial"/>
              </a:rPr>
              <a:t>* Differences </a:t>
            </a:r>
            <a:r>
              <a:rPr lang="en-US" sz="2000" baseline="30000">
                <a:solidFill>
                  <a:schemeClr val="accent4"/>
                </a:solidFill>
                <a:latin typeface="Arial"/>
                <a:ea typeface="+mn-lt"/>
                <a:cs typeface="+mn-lt"/>
              </a:rPr>
              <a:t>a, b, </a:t>
            </a:r>
            <a:r>
              <a:rPr lang="en-US" sz="2000">
                <a:solidFill>
                  <a:schemeClr val="accent4"/>
                </a:solidFill>
                <a:latin typeface="Arial"/>
                <a:ea typeface="+mn-lt"/>
                <a:cs typeface="+mn-lt"/>
              </a:rPr>
              <a:t>within rows denotes</a:t>
            </a:r>
            <a:r>
              <a:rPr lang="en-US" sz="2000">
                <a:solidFill>
                  <a:schemeClr val="accent4"/>
                </a:solidFill>
                <a:latin typeface="Arial"/>
                <a:ea typeface="+mn-lt"/>
                <a:cs typeface="Calibri"/>
              </a:rPr>
              <a:t> </a:t>
            </a:r>
            <a:r>
              <a:rPr lang="en-US" sz="2000">
                <a:solidFill>
                  <a:schemeClr val="accent4"/>
                </a:solidFill>
                <a:latin typeface="Arial"/>
                <a:ea typeface="Times New Roman" charset="0"/>
                <a:cs typeface="Arial"/>
              </a:rPr>
              <a:t>(p&lt;0.05).</a:t>
            </a:r>
            <a:endParaRPr lang="en-US" sz="200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CD9A63A4-4A10-2D4F-9952-9CFBC010A6F6}"/>
              </a:ext>
            </a:extLst>
          </p:cNvPr>
          <p:cNvSpPr txBox="1">
            <a:spLocks/>
          </p:cNvSpPr>
          <p:nvPr/>
        </p:nvSpPr>
        <p:spPr>
          <a:xfrm>
            <a:off x="9488918" y="15656092"/>
            <a:ext cx="22220424" cy="3013148"/>
          </a:xfrm>
          <a:prstGeom prst="roundRect">
            <a:avLst>
              <a:gd name="adj" fmla="val 14414"/>
            </a:avLst>
          </a:prstGeom>
          <a:solidFill>
            <a:schemeClr val="accent4"/>
          </a:solidFill>
          <a:ln>
            <a:noFill/>
          </a:ln>
        </p:spPr>
        <p:txBody>
          <a:bodyPr lIns="91440" tIns="45720" rIns="91440" bIns="45720" anchor="ctr">
            <a:no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2800">
                <a:latin typeface="Arial"/>
                <a:cs typeface="Arial"/>
              </a:rPr>
              <a:t>Transferring euploid Day 5 embryos resulted in higher IR versus Day 6, and no difference in P-Rt was observed between the two groups. </a:t>
            </a:r>
            <a:r>
              <a:rPr lang="en-US" sz="2800">
                <a:latin typeface="Arial"/>
                <a:ea typeface="+mn-lt"/>
                <a:cs typeface="+mn-lt"/>
              </a:rPr>
              <a:t>The present study provides useful information for embryo selection according to the day of biopsy and vitrification in clinics that utilize a high percentage of PGT and subsequent FET. Previous studies utilized varied parameters that were difficult for comparison. Recommendations to transfer Day 5 over Day 6 may have resulted in disposition of viable embryos with the ability to result in live birth. The inclusion of a larger data set could strengthen the recommendation of the superior day of transfer. Embryo selection is a multifactorial process encompassing a range of parameters and further investigation is warranted.</a:t>
            </a:r>
            <a:endParaRPr lang="en-US" sz="2800">
              <a:solidFill>
                <a:schemeClr val="tx2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01D4BC4-7E56-9846-907D-88FC1ECD3BB7}"/>
              </a:ext>
            </a:extLst>
          </p:cNvPr>
          <p:cNvSpPr txBox="1">
            <a:spLocks/>
          </p:cNvSpPr>
          <p:nvPr/>
        </p:nvSpPr>
        <p:spPr>
          <a:xfrm>
            <a:off x="18364226" y="14963778"/>
            <a:ext cx="4486309" cy="9129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IN" sz="3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C39BD-CA5F-F74F-88C9-6BA70A34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582" y="2018158"/>
            <a:ext cx="4076856" cy="8270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8A9211-A5F7-8344-9239-5EE3C4F87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1108" y="2018157"/>
            <a:ext cx="4076856" cy="827047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84C821-5B78-A745-873A-CD71CBE9CA76}"/>
              </a:ext>
            </a:extLst>
          </p:cNvPr>
          <p:cNvSpPr txBox="1">
            <a:spLocks/>
          </p:cNvSpPr>
          <p:nvPr/>
        </p:nvSpPr>
        <p:spPr>
          <a:xfrm>
            <a:off x="9503929" y="9873336"/>
            <a:ext cx="9683950" cy="9129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lIns="91440" tIns="45720" rIns="91440" bIns="45720" anchor="ctr"/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Table 1: Implantation Rate (IR) of Day 5 and Day 6 Euploid Embryos</a:t>
            </a:r>
            <a:endParaRPr lang="en-IN" sz="2800" b="1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8A8EFF-4A3D-D7A5-EC64-F1549639C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405988"/>
              </p:ext>
            </p:extLst>
          </p:nvPr>
        </p:nvGraphicFramePr>
        <p:xfrm>
          <a:off x="20209958" y="11026744"/>
          <a:ext cx="11516215" cy="3062238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230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243">
                  <a:extLst>
                    <a:ext uri="{9D8B030D-6E8A-4147-A177-3AD203B41FA5}">
                      <a16:colId xmlns:a16="http://schemas.microsoft.com/office/drawing/2014/main" val="825603530"/>
                    </a:ext>
                  </a:extLst>
                </a:gridCol>
                <a:gridCol w="2303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3243">
                  <a:extLst>
                    <a:ext uri="{9D8B030D-6E8A-4147-A177-3AD203B41FA5}">
                      <a16:colId xmlns:a16="http://schemas.microsoft.com/office/drawing/2014/main" val="1865835613"/>
                    </a:ext>
                  </a:extLst>
                </a:gridCol>
              </a:tblGrid>
              <a:tr h="1020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/>
                          <a:cs typeface="Arial"/>
                        </a:rPr>
                        <a:t>   Embryo Day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Normal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Abnormal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Low Mosaic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accent4"/>
                          </a:solidFill>
                          <a:effectLst/>
                          <a:latin typeface="Arial"/>
                          <a:cs typeface="Arial"/>
                        </a:rPr>
                        <a:t>High Mosaic</a:t>
                      </a:r>
                    </a:p>
                  </a:txBody>
                  <a:tcPr marL="12700" marR="12700" marT="12700" marB="1270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7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/>
                          <a:cs typeface="Arial"/>
                        </a:rPr>
                        <a:t>   Day 5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aseline="0">
                          <a:solidFill>
                            <a:schemeClr val="tx2"/>
                          </a:solidFill>
                          <a:latin typeface="Arial"/>
                        </a:rPr>
                        <a:t>248 (61%)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aseline="0">
                          <a:solidFill>
                            <a:schemeClr val="tx2"/>
                          </a:solidFill>
                          <a:latin typeface="Arial"/>
                        </a:rPr>
                        <a:t>87 (21%)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38 (9%)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36 (9%)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7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/>
                          <a:cs typeface="Arial"/>
                        </a:rPr>
                        <a:t>   Day 6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aseline="0">
                          <a:solidFill>
                            <a:schemeClr val="tx2"/>
                          </a:solidFill>
                          <a:latin typeface="Arial"/>
                        </a:rPr>
                        <a:t>552 (54%)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276 (27%)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109 (11%)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tx2"/>
                          </a:solidFill>
                          <a:latin typeface="Arial"/>
                        </a:rPr>
                        <a:t>85 (8%)</a:t>
                      </a:r>
                      <a:r>
                        <a:rPr lang="en-US" sz="2800" baseline="30000">
                          <a:solidFill>
                            <a:schemeClr val="tx2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12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0DF55D-E899-EBA4-03B6-BBFE1C12D85C}"/>
              </a:ext>
            </a:extLst>
          </p:cNvPr>
          <p:cNvSpPr txBox="1"/>
          <p:nvPr/>
        </p:nvSpPr>
        <p:spPr>
          <a:xfrm>
            <a:off x="20167539" y="14191364"/>
            <a:ext cx="5694400" cy="40011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latin typeface="Arial"/>
                <a:ea typeface="Times New Roman" charset="0"/>
                <a:cs typeface="Arial"/>
              </a:rPr>
              <a:t>* Differences </a:t>
            </a:r>
            <a:r>
              <a:rPr lang="en-US" sz="2000" baseline="30000">
                <a:solidFill>
                  <a:schemeClr val="accent4"/>
                </a:solidFill>
                <a:latin typeface="Arial"/>
                <a:ea typeface="+mn-lt"/>
                <a:cs typeface="+mn-lt"/>
              </a:rPr>
              <a:t>a, b, </a:t>
            </a:r>
            <a:r>
              <a:rPr lang="en-US" sz="2000">
                <a:solidFill>
                  <a:schemeClr val="accent4"/>
                </a:solidFill>
                <a:latin typeface="Arial"/>
                <a:ea typeface="+mn-lt"/>
                <a:cs typeface="+mn-lt"/>
              </a:rPr>
              <a:t>within rows denotes</a:t>
            </a:r>
            <a:r>
              <a:rPr lang="en-US" sz="2000">
                <a:solidFill>
                  <a:schemeClr val="accent4"/>
                </a:solidFill>
                <a:latin typeface="Arial"/>
                <a:ea typeface="+mn-lt"/>
                <a:cs typeface="Calibri"/>
              </a:rPr>
              <a:t> </a:t>
            </a:r>
            <a:r>
              <a:rPr lang="en-US" sz="2000">
                <a:solidFill>
                  <a:schemeClr val="accent4"/>
                </a:solidFill>
                <a:latin typeface="Arial"/>
                <a:ea typeface="Times New Roman" charset="0"/>
                <a:cs typeface="Arial"/>
              </a:rPr>
              <a:t>(p&lt;0.05).</a:t>
            </a:r>
            <a:endParaRPr lang="en-US" sz="200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75EA7D0-1254-4B88-8B0F-CB35A4264F55}"/>
              </a:ext>
            </a:extLst>
          </p:cNvPr>
          <p:cNvSpPr txBox="1">
            <a:spLocks/>
          </p:cNvSpPr>
          <p:nvPr/>
        </p:nvSpPr>
        <p:spPr>
          <a:xfrm>
            <a:off x="20169541" y="9873336"/>
            <a:ext cx="11565001" cy="9129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lIns="91440" tIns="45720" rIns="91440" bIns="45720" anchor="ctr"/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Table 2: Ploidy Rates (P-Rt) of Day 5 and Day 6 Euploid Embryos</a:t>
            </a:r>
            <a:endParaRPr lang="en-IN" sz="2800"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39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vation">
      <a:dk1>
        <a:srgbClr val="000000"/>
      </a:dk1>
      <a:lt1>
        <a:srgbClr val="FFFFFF"/>
      </a:lt1>
      <a:dk2>
        <a:srgbClr val="76647D"/>
      </a:dk2>
      <a:lt2>
        <a:srgbClr val="E7E6E6"/>
      </a:lt2>
      <a:accent1>
        <a:srgbClr val="A7B186"/>
      </a:accent1>
      <a:accent2>
        <a:srgbClr val="9AA1AC"/>
      </a:accent2>
      <a:accent3>
        <a:srgbClr val="C3A3CD"/>
      </a:accent3>
      <a:accent4>
        <a:srgbClr val="F1EBF5"/>
      </a:accent4>
      <a:accent5>
        <a:srgbClr val="76647D"/>
      </a:accent5>
      <a:accent6>
        <a:srgbClr val="A7B186"/>
      </a:accent6>
      <a:hlink>
        <a:srgbClr val="A7B186"/>
      </a:hlink>
      <a:folHlink>
        <a:srgbClr val="F1EBF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319BFBF6DECF40893F623F60DC6091" ma:contentTypeVersion="12" ma:contentTypeDescription="Create a new document." ma:contentTypeScope="" ma:versionID="5aee4a8ba78a9f8202145150ee6b05c9">
  <xsd:schema xmlns:xsd="http://www.w3.org/2001/XMLSchema" xmlns:xs="http://www.w3.org/2001/XMLSchema" xmlns:p="http://schemas.microsoft.com/office/2006/metadata/properties" xmlns:ns3="2da904aa-ff15-48e3-a99c-ce6889b32aa6" xmlns:ns4="5ccacd07-b76b-49cb-ab3c-852f4f0d9495" targetNamespace="http://schemas.microsoft.com/office/2006/metadata/properties" ma:root="true" ma:fieldsID="305b8100cfe7753d4faabd26bf28ab4f" ns3:_="" ns4:_="">
    <xsd:import namespace="2da904aa-ff15-48e3-a99c-ce6889b32aa6"/>
    <xsd:import namespace="5ccacd07-b76b-49cb-ab3c-852f4f0d94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904aa-ff15-48e3-a99c-ce6889b32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acd07-b76b-49cb-ab3c-852f4f0d949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0B2C7C-B383-45F7-A30B-9A4499A91619}">
  <ds:schemaRefs>
    <ds:schemaRef ds:uri="2da904aa-ff15-48e3-a99c-ce6889b32aa6"/>
    <ds:schemaRef ds:uri="5ccacd07-b76b-49cb-ab3c-852f4f0d94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0FA285-6C1D-4EC1-8A89-8F5112B422D3}">
  <ds:schemaRefs>
    <ds:schemaRef ds:uri="2da904aa-ff15-48e3-a99c-ce6889b32aa6"/>
    <ds:schemaRef ds:uri="5ccacd07-b76b-49cb-ab3c-852f4f0d94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D085B77-E85B-4840-9881-BF1FD4696B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632</Words>
  <Application>Microsoft Office PowerPoint</Application>
  <PresentationFormat>Custom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Wendel</dc:creator>
  <cp:lastModifiedBy>Chelsey A Leisinger</cp:lastModifiedBy>
  <cp:revision>31</cp:revision>
  <dcterms:created xsi:type="dcterms:W3CDTF">2018-09-11T14:49:04Z</dcterms:created>
  <dcterms:modified xsi:type="dcterms:W3CDTF">2022-09-15T19:33:53Z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0x01010052319BFBF6DECF40893F623F60DC6091</vt:lpwstr>
  </property>
</Properties>
</file>